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5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H="1">
            <a:off x="8641080" y="4709160"/>
            <a:ext cx="274320" cy="274320"/>
          </a:xfrm>
          <a:prstGeom prst="rtTriangle">
            <a:avLst/>
          </a:prstGeom>
          <a:solidFill>
            <a:srgbClr val="00B1DC"/>
          </a:solidFill>
          <a:ln/>
        </p:spPr>
      </p:sp>
      <p:pic>
        <p:nvPicPr>
          <p:cNvPr id="3" name="Image 0" descr="/private/tmp/claude-501/-Users-gabrielsouza-SBV3/a9d84813-e374-434f-920c-cd1ca6e12feb/scratchpad/RESGATE_MKT/troade_mkt/assets/TROADE_ONE_whit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34640" y="1783080"/>
            <a:ext cx="3474720" cy="786384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28803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9D2E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Apresentação institucional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0" y="33375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Sua contabilidade, simples como deve ser.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5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H="1">
            <a:off x="8641080" y="4709160"/>
            <a:ext cx="274320" cy="274320"/>
          </a:xfrm>
          <a:prstGeom prst="rtTriangle">
            <a:avLst/>
          </a:prstGeom>
          <a:solidFill>
            <a:srgbClr val="00B1DC"/>
          </a:solidFill>
          <a:ln/>
        </p:spPr>
      </p:sp>
      <p:pic>
        <p:nvPicPr>
          <p:cNvPr id="3" name="Image 0" descr="/private/tmp/claude-501/-Users-gabrielsouza-SBV3/a9d84813-e374-434f-920c-cd1ca6e12feb/scratchpad/RESGATE_MKT/troade_mkt/assets/TROADE_ONE_whit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63240" y="914400"/>
            <a:ext cx="3017520" cy="6858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192024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Vamos olhar o seu CNPJ?</a:t>
            </a:r>
            <a:endParaRPr lang="en-US" sz="2400" dirty="0"/>
          </a:p>
        </p:txBody>
      </p:sp>
      <p:sp>
        <p:nvSpPr>
          <p:cNvPr id="5" name="Text 2"/>
          <p:cNvSpPr/>
          <p:nvPr/>
        </p:nvSpPr>
        <p:spPr>
          <a:xfrm>
            <a:off x="0" y="24688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9D2E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Diagnóstico gratuito, sem compromisso, resposta em até 4h úteis.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200400" y="3017520"/>
            <a:ext cx="2743200" cy="502920"/>
          </a:xfrm>
          <a:prstGeom prst="roundRect">
            <a:avLst>
              <a:gd name="adj" fmla="val 21818"/>
            </a:avLst>
          </a:prstGeom>
          <a:solidFill>
            <a:srgbClr val="00B1DC"/>
          </a:solidFill>
          <a:ln/>
        </p:spPr>
      </p:sp>
      <p:sp>
        <p:nvSpPr>
          <p:cNvPr id="7" name="Text 4"/>
          <p:cNvSpPr/>
          <p:nvPr/>
        </p:nvSpPr>
        <p:spPr>
          <a:xfrm>
            <a:off x="3200400" y="301752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WhatsApp (11) [número]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0" y="39776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9D2E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troadecontabil.com.br · (11) 3042-3385 · Av. Regente Feijó, 944 · Sala 1604A · Jd. Anália Franco · São Paulo/SP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Isso soa familiar?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8321040" y="29260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02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 flipH="1">
            <a:off x="8732520" y="4828032"/>
            <a:ext cx="201168" cy="201168"/>
          </a:xfrm>
          <a:prstGeom prst="rtTriangle">
            <a:avLst/>
          </a:prstGeom>
          <a:solidFill>
            <a:srgbClr val="00B1DC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1143000"/>
            <a:ext cx="3977640" cy="155448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143000"/>
            <a:ext cx="64008" cy="1554480"/>
          </a:xfrm>
          <a:prstGeom prst="rect">
            <a:avLst/>
          </a:prstGeom>
          <a:solidFill>
            <a:srgbClr val="00B1DC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280160"/>
            <a:ext cx="3611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“Meu contador só manda guia.”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205740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79% dos empresários acham o contador pouco proativo (Sebrae).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754880" y="1143000"/>
            <a:ext cx="3977640" cy="155448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10" name="Shape 8"/>
          <p:cNvSpPr/>
          <p:nvPr/>
        </p:nvSpPr>
        <p:spPr>
          <a:xfrm>
            <a:off x="4754880" y="1143000"/>
            <a:ext cx="64008" cy="1554480"/>
          </a:xfrm>
          <a:prstGeom prst="rect">
            <a:avLst/>
          </a:prstGeom>
          <a:solidFill>
            <a:srgbClr val="00B1DC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280160"/>
            <a:ext cx="3611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“Mando e-mail e ninguém responde.”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83480" y="205740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Atendimento que some é a queixa nº 1 do setor.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02920" y="2926080"/>
            <a:ext cx="3977640" cy="155448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14" name="Shape 12"/>
          <p:cNvSpPr/>
          <p:nvPr/>
        </p:nvSpPr>
        <p:spPr>
          <a:xfrm>
            <a:off x="502920" y="2926080"/>
            <a:ext cx="64008" cy="1554480"/>
          </a:xfrm>
          <a:prstGeom prst="rect">
            <a:avLst/>
          </a:prstGeom>
          <a:solidFill>
            <a:srgbClr val="00B1DC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063240"/>
            <a:ext cx="3611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“O erro foi dele e a multa veio pra mim.”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31520" y="384048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Prazo avisado tarde vira multa no SEU caixa.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3977640" cy="155448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18" name="Shape 16"/>
          <p:cNvSpPr/>
          <p:nvPr/>
        </p:nvSpPr>
        <p:spPr>
          <a:xfrm>
            <a:off x="4754880" y="2926080"/>
            <a:ext cx="64008" cy="1554480"/>
          </a:xfrm>
          <a:prstGeom prst="rect">
            <a:avLst/>
          </a:prstGeom>
          <a:solidFill>
            <a:srgbClr val="00B1DC"/>
          </a:solidFill>
          <a:ln/>
        </p:spPr>
      </p:sp>
      <p:sp>
        <p:nvSpPr>
          <p:cNvPr id="19" name="Text 17"/>
          <p:cNvSpPr/>
          <p:nvPr/>
        </p:nvSpPr>
        <p:spPr>
          <a:xfrm>
            <a:off x="4983480" y="3063240"/>
            <a:ext cx="3611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“Cada mês falo com um atendente diferente.”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983480" y="384048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Nas contábeis online, você vira um ticket.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Quem somos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8321040" y="29260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03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 flipH="1">
            <a:off x="8732520" y="4828032"/>
            <a:ext cx="201168" cy="201168"/>
          </a:xfrm>
          <a:prstGeom prst="rtTriangle">
            <a:avLst/>
          </a:prstGeom>
          <a:solidFill>
            <a:srgbClr val="00B1DC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051560"/>
            <a:ext cx="4846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Contabilidade digital com gente de verdade, </a:t>
            </a:r>
            <a:pPr indent="0" marL="0">
              <a:buNone/>
            </a:pPr>
            <a:r>
              <a:rPr lang="en-US" sz="150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no Jardim Anália Franco, Zona Leste de São Paulo. A tecnologia que a contabilidade online tem, mais a pessoa que ela não tem.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02920" y="2514600"/>
            <a:ext cx="48463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25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Quem assina é gente com nome:</a:t>
            </a:r>
            <a:endParaRPr lang="en-US" sz="12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5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Hypolito Cassiano — 39 anos de contabilidade, responsável técnico (CRC).</a:t>
            </a:r>
            <a:endParaRPr lang="en-US" sz="12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5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Equipe própria de fiscal, folha, CNDs e financeiro — você sabe quem cuida do quê.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669280" y="1051560"/>
            <a:ext cx="2971800" cy="960120"/>
          </a:xfrm>
          <a:prstGeom prst="rect">
            <a:avLst/>
          </a:prstGeom>
          <a:solidFill>
            <a:srgbClr val="000538"/>
          </a:solidFill>
          <a:ln/>
        </p:spPr>
      </p:sp>
      <p:sp>
        <p:nvSpPr>
          <p:cNvPr id="8" name="Text 6"/>
          <p:cNvSpPr/>
          <p:nvPr/>
        </p:nvSpPr>
        <p:spPr>
          <a:xfrm>
            <a:off x="5897880" y="1124712"/>
            <a:ext cx="1234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140+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7086600" y="1124712"/>
            <a:ext cx="1463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empresas atendidas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669280" y="2304288"/>
            <a:ext cx="2971800" cy="960120"/>
          </a:xfrm>
          <a:prstGeom prst="rect">
            <a:avLst/>
          </a:prstGeom>
          <a:solidFill>
            <a:srgbClr val="000538"/>
          </a:solidFill>
          <a:ln/>
        </p:spPr>
      </p:sp>
      <p:sp>
        <p:nvSpPr>
          <p:cNvPr id="11" name="Text 9"/>
          <p:cNvSpPr/>
          <p:nvPr/>
        </p:nvSpPr>
        <p:spPr>
          <a:xfrm>
            <a:off x="5897880" y="2377440"/>
            <a:ext cx="1234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39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7086600" y="2377440"/>
            <a:ext cx="1463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anos de experiência técnica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669280" y="3557016"/>
            <a:ext cx="2971800" cy="960120"/>
          </a:xfrm>
          <a:prstGeom prst="rect">
            <a:avLst/>
          </a:prstGeom>
          <a:solidFill>
            <a:srgbClr val="000538"/>
          </a:solidFill>
          <a:ln/>
        </p:spPr>
      </p:sp>
      <p:sp>
        <p:nvSpPr>
          <p:cNvPr id="14" name="Text 12"/>
          <p:cNvSpPr/>
          <p:nvPr/>
        </p:nvSpPr>
        <p:spPr>
          <a:xfrm>
            <a:off x="5897880" y="3630168"/>
            <a:ext cx="12344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4h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7086600" y="3630168"/>
            <a:ext cx="1463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prazo máximo de resposta útil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Online, tradicional ou Troade?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8321040" y="29260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04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 flipH="1">
            <a:off x="8732520" y="4828032"/>
            <a:ext cx="201168" cy="201168"/>
          </a:xfrm>
          <a:prstGeom prst="rtTriangle">
            <a:avLst/>
          </a:prstGeom>
          <a:solidFill>
            <a:srgbClr val="00B1DC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1143000"/>
            <a:ext cx="2606040" cy="315468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6" name="Text 4"/>
          <p:cNvSpPr/>
          <p:nvPr/>
        </p:nvSpPr>
        <p:spPr>
          <a:xfrm>
            <a:off x="704088" y="132588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Contábil online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704088" y="1874520"/>
            <a:ext cx="22402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15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✓  Barata e digital</a:t>
            </a:r>
            <a:endParaRPr lang="en-US" sz="115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150" dirty="0">
                <a:solidFill>
                  <a:srgbClr val="8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✕  Atendimento robotizado</a:t>
            </a:r>
            <a:endParaRPr lang="en-US" sz="115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150" dirty="0">
                <a:solidFill>
                  <a:srgbClr val="8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✕  Você vira um ticket</a:t>
            </a:r>
            <a:endParaRPr lang="en-US" sz="115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150" dirty="0">
                <a:solidFill>
                  <a:srgbClr val="8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✕  Ninguém olha o seu caso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319272" y="1143000"/>
            <a:ext cx="2606040" cy="315468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9" name="Text 7"/>
          <p:cNvSpPr/>
          <p:nvPr/>
        </p:nvSpPr>
        <p:spPr>
          <a:xfrm>
            <a:off x="3520440" y="132588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Contador tradicional</a:t>
            </a:r>
            <a:endParaRPr lang="en-US" sz="1450" dirty="0"/>
          </a:p>
        </p:txBody>
      </p:sp>
      <p:sp>
        <p:nvSpPr>
          <p:cNvPr id="10" name="Text 8"/>
          <p:cNvSpPr/>
          <p:nvPr/>
        </p:nvSpPr>
        <p:spPr>
          <a:xfrm>
            <a:off x="3520440" y="1874520"/>
            <a:ext cx="22402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15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✓  Atende no bairro</a:t>
            </a:r>
            <a:endParaRPr lang="en-US" sz="115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150" dirty="0">
                <a:solidFill>
                  <a:srgbClr val="8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✕  Papel e demora</a:t>
            </a:r>
            <a:endParaRPr lang="en-US" sz="115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150" dirty="0">
                <a:solidFill>
                  <a:srgbClr val="8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✕  Reativo: só manda guia</a:t>
            </a:r>
            <a:endParaRPr lang="en-US" sz="115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150" dirty="0">
                <a:solidFill>
                  <a:srgbClr val="8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✕  Sem visão de resultado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135624" y="1143000"/>
            <a:ext cx="2606040" cy="3154680"/>
          </a:xfrm>
          <a:prstGeom prst="rect">
            <a:avLst/>
          </a:prstGeom>
          <a:solidFill>
            <a:srgbClr val="000538"/>
          </a:solidFill>
          <a:ln/>
        </p:spPr>
      </p:sp>
      <p:sp>
        <p:nvSpPr>
          <p:cNvPr id="12" name="Text 10"/>
          <p:cNvSpPr/>
          <p:nvPr/>
        </p:nvSpPr>
        <p:spPr>
          <a:xfrm>
            <a:off x="6336792" y="132588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TROADE ONE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6336792" y="1874520"/>
            <a:ext cx="22402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150" dirty="0">
                <a:solidFill>
                  <a:srgbClr val="DFE9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✓  100% digital</a:t>
            </a:r>
            <a:endParaRPr lang="en-US" sz="115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150" dirty="0">
                <a:solidFill>
                  <a:srgbClr val="DFE9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✓  Pessoa nomeada com WhatsApp</a:t>
            </a:r>
            <a:endParaRPr lang="en-US" sz="115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150" dirty="0">
                <a:solidFill>
                  <a:srgbClr val="DFE9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✓  Aviso ANTES do prazo</a:t>
            </a:r>
            <a:endParaRPr lang="en-US" sz="115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150" dirty="0">
                <a:solidFill>
                  <a:srgbClr val="DFE9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✓  Diagnóstico que mexe no caixa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Como funciona na prática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8321040" y="29260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05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 flipH="1">
            <a:off x="8732520" y="4828032"/>
            <a:ext cx="201168" cy="201168"/>
          </a:xfrm>
          <a:prstGeom prst="rtTriangle">
            <a:avLst/>
          </a:prstGeom>
          <a:solidFill>
            <a:srgbClr val="00B1DC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79576"/>
            <a:ext cx="566928" cy="566928"/>
          </a:xfrm>
          <a:prstGeom prst="ellipse">
            <a:avLst/>
          </a:prstGeom>
          <a:solidFill>
            <a:srgbClr val="00B1DC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17957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1371600" y="109728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Pessoa nomeada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206240" y="1097280"/>
            <a:ext cx="4480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Quem cuida da sua empresa tem nome e WhatsApp direto. Sempre a mesma pessoa.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2093976"/>
            <a:ext cx="566928" cy="566928"/>
          </a:xfrm>
          <a:prstGeom prst="ellipse">
            <a:avLst/>
          </a:prstGeom>
          <a:solidFill>
            <a:srgbClr val="00B1DC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09397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1371600" y="201168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Resposta em 4h úteis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206240" y="2011680"/>
            <a:ext cx="4480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Prazo de resposta prometido em horas. Cronometre.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3008376"/>
            <a:ext cx="566928" cy="566928"/>
          </a:xfrm>
          <a:prstGeom prst="ellipse">
            <a:avLst/>
          </a:prstGeom>
          <a:solidFill>
            <a:srgbClr val="00B1DC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300837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1371600" y="292608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Aviso antes da multa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206240" y="2926080"/>
            <a:ext cx="4480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Prazos monitorados e avisados ANTES do vencimento, não depois.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3922776"/>
            <a:ext cx="566928" cy="566928"/>
          </a:xfrm>
          <a:prstGeom prst="ellipse">
            <a:avLst/>
          </a:prstGeom>
          <a:solidFill>
            <a:srgbClr val="00B1DC"/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392277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1371600" y="384048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Diagnóstico no 1º mês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206240" y="3840480"/>
            <a:ext cx="4480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Revisão do seu enquadramento e do que dá pra melhorar, com número.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 que entregamos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8321040" y="29260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06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 flipH="1">
            <a:off x="8732520" y="4828032"/>
            <a:ext cx="201168" cy="201168"/>
          </a:xfrm>
          <a:prstGeom prst="rtTriangle">
            <a:avLst/>
          </a:prstGeom>
          <a:solidFill>
            <a:srgbClr val="00B1DC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1143000"/>
            <a:ext cx="3977640" cy="1554480"/>
          </a:xfrm>
          <a:prstGeom prst="rect">
            <a:avLst/>
          </a:prstGeom>
          <a:solidFill>
            <a:srgbClr val="000538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307592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Contabilidade mensal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731520" y="1801368"/>
            <a:ext cx="3566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80" dirty="0">
                <a:solidFill>
                  <a:srgbClr val="DFE9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Escrita fiscal e contábil, guias por regime (Simples e Presumido), CNDs monitoradas.</a:t>
            </a:r>
            <a:endParaRPr lang="en-US" sz="1080" dirty="0"/>
          </a:p>
        </p:txBody>
      </p:sp>
      <p:sp>
        <p:nvSpPr>
          <p:cNvPr id="8" name="Shape 6"/>
          <p:cNvSpPr/>
          <p:nvPr/>
        </p:nvSpPr>
        <p:spPr>
          <a:xfrm>
            <a:off x="4754880" y="1143000"/>
            <a:ext cx="3977640" cy="155448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9" name="Text 7"/>
          <p:cNvSpPr/>
          <p:nvPr/>
        </p:nvSpPr>
        <p:spPr>
          <a:xfrm>
            <a:off x="4983480" y="1307592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Folha e departamento pessoal</a:t>
            </a:r>
            <a:endParaRPr lang="en-US" sz="1450" dirty="0"/>
          </a:p>
        </p:txBody>
      </p:sp>
      <p:sp>
        <p:nvSpPr>
          <p:cNvPr id="10" name="Text 8"/>
          <p:cNvSpPr/>
          <p:nvPr/>
        </p:nvSpPr>
        <p:spPr>
          <a:xfrm>
            <a:off x="4983480" y="1801368"/>
            <a:ext cx="3566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80" dirty="0">
                <a:solidFill>
                  <a:srgbClr val="5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Admissão, folha, pró-labore, encargos — o custo por funcionário sempre claro.</a:t>
            </a:r>
            <a:endParaRPr lang="en-US" sz="1080" dirty="0"/>
          </a:p>
        </p:txBody>
      </p:sp>
      <p:sp>
        <p:nvSpPr>
          <p:cNvPr id="11" name="Shape 9"/>
          <p:cNvSpPr/>
          <p:nvPr/>
        </p:nvSpPr>
        <p:spPr>
          <a:xfrm>
            <a:off x="502920" y="2926080"/>
            <a:ext cx="3977640" cy="155448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090672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Planejamento tributário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731520" y="3584448"/>
            <a:ext cx="3566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80" dirty="0">
                <a:solidFill>
                  <a:srgbClr val="5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Revisão de anexo, Fator R, pró-labore × lucros. Pagar só o que a lei exige.</a:t>
            </a:r>
            <a:endParaRPr lang="en-US" sz="1080" dirty="0"/>
          </a:p>
        </p:txBody>
      </p:sp>
      <p:sp>
        <p:nvSpPr>
          <p:cNvPr id="14" name="Shape 12"/>
          <p:cNvSpPr/>
          <p:nvPr/>
        </p:nvSpPr>
        <p:spPr>
          <a:xfrm>
            <a:off x="4754880" y="2926080"/>
            <a:ext cx="3977640" cy="155448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15" name="Text 13"/>
          <p:cNvSpPr/>
          <p:nvPr/>
        </p:nvSpPr>
        <p:spPr>
          <a:xfrm>
            <a:off x="4983480" y="3090672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Legalização e regularização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4983480" y="3584448"/>
            <a:ext cx="3566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80" dirty="0">
                <a:solidFill>
                  <a:srgbClr val="5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Abertura, alteração, CPOM, DECORE e CNPJ com pendência posto em ordem.</a:t>
            </a:r>
            <a:endParaRPr lang="en-US" sz="10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5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H="1">
            <a:off x="8641080" y="4709160"/>
            <a:ext cx="274320" cy="274320"/>
          </a:xfrm>
          <a:prstGeom prst="rtTriangle">
            <a:avLst/>
          </a:prstGeom>
          <a:solidFill>
            <a:srgbClr val="00B1D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822960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84%</a:t>
            </a:r>
            <a:endParaRPr lang="en-US" sz="8800" dirty="0"/>
          </a:p>
        </p:txBody>
      </p:sp>
      <p:sp>
        <p:nvSpPr>
          <p:cNvPr id="4" name="Text 2"/>
          <p:cNvSpPr/>
          <p:nvPr/>
        </p:nvSpPr>
        <p:spPr>
          <a:xfrm>
            <a:off x="685800" y="2331720"/>
            <a:ext cx="3566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dos empresários querem que o contador ajude a pagar menos imposto.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85800" y="34290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Só 54% recebem isso.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" y="393192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D2E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(Pesquisa Sebrae com 6.054 empresários)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663440" y="1051560"/>
            <a:ext cx="3840480" cy="3017520"/>
          </a:xfrm>
          <a:prstGeom prst="rect">
            <a:avLst/>
          </a:prstGeom>
          <a:solidFill>
            <a:srgbClr val="0A1050"/>
          </a:solidFill>
          <a:ln w="12700">
            <a:solidFill>
              <a:srgbClr val="00B1D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37760" y="128016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Faça parte da minoria.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4937760" y="1920240"/>
            <a:ext cx="32918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1000"/>
              </a:spcAft>
              <a:buNone/>
            </a:pPr>
            <a:r>
              <a:rPr lang="en-US" sz="1250" dirty="0">
                <a:solidFill>
                  <a:srgbClr val="DFE9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Diagnóstico tributário do seu CNPJ no primeiro mês.</a:t>
            </a:r>
            <a:endParaRPr lang="en-US" sz="125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50" dirty="0">
                <a:solidFill>
                  <a:srgbClr val="DFE9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Revisão de anexo do Simples e Fator R com número na mesa.</a:t>
            </a:r>
            <a:endParaRPr lang="en-US" sz="125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250" dirty="0">
                <a:solidFill>
                  <a:srgbClr val="DFE9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Sem promessa milagrosa: só o que a lei permite, preto no branco.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Três jeitos de estar com a gente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8321040" y="29260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08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 flipH="1">
            <a:off x="8732520" y="4828032"/>
            <a:ext cx="201168" cy="201168"/>
          </a:xfrm>
          <a:prstGeom prst="rtTriangle">
            <a:avLst/>
          </a:prstGeom>
          <a:solidFill>
            <a:srgbClr val="00B1DC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1097280"/>
            <a:ext cx="2606040" cy="329184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6" name="Text 4"/>
          <p:cNvSpPr/>
          <p:nvPr/>
        </p:nvSpPr>
        <p:spPr>
          <a:xfrm>
            <a:off x="704088" y="1536192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Essencial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704088" y="2148840"/>
            <a:ext cx="22402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O básico bem feito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Fiscal + contábil + folha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Guias avisadas antes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CNDs monitoradas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319272" y="1097280"/>
            <a:ext cx="2606040" cy="3291840"/>
          </a:xfrm>
          <a:prstGeom prst="rect">
            <a:avLst/>
          </a:prstGeom>
          <a:solidFill>
            <a:srgbClr val="000538"/>
          </a:solidFill>
          <a:ln w="19050">
            <a:solidFill>
              <a:srgbClr val="00B1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520440" y="1234440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RECOMENDADO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520440" y="1536192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Completo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3520440" y="2148840"/>
            <a:ext cx="22402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DFE9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Tudo do Essencial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DFE9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Reunião mensal de resultado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DFE9F5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Diagnóstico tributário semestral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135624" y="1097280"/>
            <a:ext cx="2606040" cy="329184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13" name="Text 11"/>
          <p:cNvSpPr/>
          <p:nvPr/>
        </p:nvSpPr>
        <p:spPr>
          <a:xfrm>
            <a:off x="6336792" y="1536192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Premium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336792" y="2148840"/>
            <a:ext cx="22402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Tudo do Completo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Planejamento tributário contínuo</a:t>
            </a:r>
            <a:endParaRPr lang="en-US" sz="11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10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–  Prioridade de atendimento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02920" y="45262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 investimento é apresentado na reunião, calculado pro seu regime, movimento e folha — sem tabela genérica.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Trocar de contador é mais fácil do que parece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8321040" y="29260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09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 flipH="1">
            <a:off x="8732520" y="4828032"/>
            <a:ext cx="201168" cy="201168"/>
          </a:xfrm>
          <a:prstGeom prst="rtTriangle">
            <a:avLst/>
          </a:prstGeom>
          <a:solidFill>
            <a:srgbClr val="00B1DC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1097280"/>
            <a:ext cx="8138160" cy="868680"/>
          </a:xfrm>
          <a:prstGeom prst="rect">
            <a:avLst/>
          </a:prstGeom>
          <a:solidFill>
            <a:srgbClr val="EAF7FC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188720"/>
            <a:ext cx="7680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Fato: </a:t>
            </a:r>
            <a:pPr indent="0" marL="0">
              <a:buNone/>
            </a:pPr>
            <a:r>
              <a:rPr lang="en-US" sz="1250" dirty="0">
                <a:solidFill>
                  <a:srgbClr val="23283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pelo Conselho Federal de Contabilidade, seu contador atual é OBRIGADO a entregar seus documentos. A migração inteira é por nossa conta.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02920" y="2286000"/>
            <a:ext cx="1920240" cy="214884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8" name="Text 6"/>
          <p:cNvSpPr/>
          <p:nvPr/>
        </p:nvSpPr>
        <p:spPr>
          <a:xfrm>
            <a:off x="667512" y="2395728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1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667512" y="2944368"/>
            <a:ext cx="1627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Diagnóstico grátis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667512" y="3401568"/>
            <a:ext cx="162763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Você manda o CNPJ, a gente aponta riscos e oportunidades.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2615184" y="2286000"/>
            <a:ext cx="1920240" cy="214884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12" name="Text 10"/>
          <p:cNvSpPr/>
          <p:nvPr/>
        </p:nvSpPr>
        <p:spPr>
          <a:xfrm>
            <a:off x="2779776" y="2395728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2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2779776" y="2944368"/>
            <a:ext cx="1627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Proposta em 3 níveis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2779776" y="3401568"/>
            <a:ext cx="162763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Apresentada ao vivo, com o que muda no seu caixa.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727448" y="2286000"/>
            <a:ext cx="1920240" cy="214884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16" name="Text 14"/>
          <p:cNvSpPr/>
          <p:nvPr/>
        </p:nvSpPr>
        <p:spPr>
          <a:xfrm>
            <a:off x="4892040" y="2395728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3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4892040" y="2944368"/>
            <a:ext cx="1627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Migração assumida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4892040" y="3401568"/>
            <a:ext cx="162763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 gente busca documentos e senhas com o contador antigo.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839712" y="2286000"/>
            <a:ext cx="1920240" cy="2148840"/>
          </a:xfrm>
          <a:prstGeom prst="rect">
            <a:avLst/>
          </a:prstGeom>
          <a:solidFill>
            <a:srgbClr val="F4F7FB"/>
          </a:solidFill>
          <a:ln/>
        </p:spPr>
      </p:sp>
      <p:sp>
        <p:nvSpPr>
          <p:cNvPr id="20" name="Text 18"/>
          <p:cNvSpPr/>
          <p:nvPr/>
        </p:nvSpPr>
        <p:spPr>
          <a:xfrm>
            <a:off x="7004304" y="2395728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00B1DC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4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7004304" y="2944368"/>
            <a:ext cx="1627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000538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Rodando em 30 dias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7004304" y="3401568"/>
            <a:ext cx="162763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5A5A5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Pessoa nomeada, prazos no radar e diagnóstico entregue.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Troade One — Apresentação Institucional</dc:title>
  <dc:subject>PptxGenJS Presentation</dc:subject>
  <dc:creator>Troade One</dc:creator>
  <cp:lastModifiedBy>Troade One</cp:lastModifiedBy>
  <cp:revision>1</cp:revision>
  <dcterms:created xsi:type="dcterms:W3CDTF">2026-07-04T00:16:28Z</dcterms:created>
  <dcterms:modified xsi:type="dcterms:W3CDTF">2026-07-04T00:16:28Z</dcterms:modified>
</cp:coreProperties>
</file>